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42" r:id="rId3"/>
    <p:sldId id="343" r:id="rId4"/>
    <p:sldId id="344" r:id="rId5"/>
    <p:sldId id="257" r:id="rId6"/>
    <p:sldId id="260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262" r:id="rId15"/>
    <p:sldId id="270" r:id="rId16"/>
    <p:sldId id="276" r:id="rId17"/>
    <p:sldId id="273" r:id="rId18"/>
    <p:sldId id="283" r:id="rId19"/>
    <p:sldId id="285" r:id="rId20"/>
    <p:sldId id="287" r:id="rId21"/>
    <p:sldId id="280" r:id="rId22"/>
    <p:sldId id="345" r:id="rId23"/>
    <p:sldId id="346" r:id="rId24"/>
    <p:sldId id="347" r:id="rId25"/>
    <p:sldId id="348" r:id="rId26"/>
    <p:sldId id="349" r:id="rId27"/>
    <p:sldId id="355" r:id="rId28"/>
    <p:sldId id="350" r:id="rId29"/>
    <p:sldId id="352" r:id="rId30"/>
    <p:sldId id="353" r:id="rId31"/>
    <p:sldId id="354" r:id="rId32"/>
    <p:sldId id="351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29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30" r:id="rId51"/>
    <p:sldId id="333" r:id="rId52"/>
    <p:sldId id="332" r:id="rId53"/>
    <p:sldId id="334" r:id="rId54"/>
    <p:sldId id="372" r:id="rId55"/>
    <p:sldId id="373" r:id="rId56"/>
    <p:sldId id="374" r:id="rId57"/>
    <p:sldId id="375" r:id="rId58"/>
    <p:sldId id="376" r:id="rId59"/>
    <p:sldId id="380" r:id="rId60"/>
    <p:sldId id="377" r:id="rId61"/>
    <p:sldId id="378" r:id="rId62"/>
    <p:sldId id="379" r:id="rId63"/>
    <p:sldId id="381" r:id="rId64"/>
    <p:sldId id="382" r:id="rId65"/>
    <p:sldId id="383" r:id="rId66"/>
    <p:sldId id="384" r:id="rId67"/>
    <p:sldId id="386" r:id="rId68"/>
    <p:sldId id="385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3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2A1DD-8FC5-4F8B-AADE-4E8C7EF15957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08C07-0961-425C-B5AC-26F1E80987A9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F47CA-5706-47E3-9C67-9B4B799DCD08}" type="datetimeFigureOut">
              <a:rPr lang="hu-HU" smtClean="0"/>
              <a:pPr/>
              <a:t>2016.05.08.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35CAF-C7A9-4502-BFF4-A0A8E9594421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00034" y="3000372"/>
            <a:ext cx="7772400" cy="1470025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solidFill>
                  <a:srgbClr val="FFC000"/>
                </a:solidFill>
              </a:rPr>
              <a:t>Building a 3D printer</a:t>
            </a:r>
            <a:r>
              <a:rPr lang="hu-HU" sz="6000" dirty="0" smtClean="0">
                <a:solidFill>
                  <a:srgbClr val="FFC000"/>
                </a:solidFill>
              </a:rPr>
              <a:t/>
            </a:r>
            <a:br>
              <a:rPr lang="hu-HU" sz="6000" dirty="0" smtClean="0">
                <a:solidFill>
                  <a:srgbClr val="FFC000"/>
                </a:solidFill>
              </a:rPr>
            </a:b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14414" y="4891110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Szilárd Szabó University of Óbuda, Kandó Kálmán </a:t>
            </a:r>
            <a:r>
              <a:rPr lang="hu-HU" dirty="0" err="1" smtClean="0">
                <a:solidFill>
                  <a:schemeClr val="bg1"/>
                </a:solidFill>
              </a:rPr>
              <a:t>Faculty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Electrical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Engineering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smtClean="0">
                <a:solidFill>
                  <a:schemeClr val="bg1"/>
                </a:solidFill>
              </a:rPr>
              <a:t>2016 </a:t>
            </a:r>
            <a:r>
              <a:rPr lang="hu-HU" dirty="0" err="1" smtClean="0">
                <a:solidFill>
                  <a:schemeClr val="bg1"/>
                </a:solidFill>
              </a:rPr>
              <a:t>spring</a:t>
            </a:r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7000" r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2857496"/>
            <a:ext cx="8229600" cy="1143000"/>
          </a:xfrm>
        </p:spPr>
        <p:txBody>
          <a:bodyPr/>
          <a:lstStyle/>
          <a:p>
            <a:r>
              <a:rPr lang="hu-HU" b="1" dirty="0" err="1" smtClean="0">
                <a:solidFill>
                  <a:schemeClr val="bg1"/>
                </a:solidFill>
              </a:rPr>
              <a:t>Getting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the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materials</a:t>
            </a:r>
            <a:endParaRPr lang="hu-H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Shopping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materials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ebay.co.uk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mailing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with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international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parties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DHL </a:t>
            </a:r>
            <a:r>
              <a:rPr lang="hu-HU" dirty="0" err="1" smtClean="0">
                <a:solidFill>
                  <a:schemeClr val="bg1"/>
                </a:solidFill>
              </a:rPr>
              <a:t>was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super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fast</a:t>
            </a:r>
            <a:endParaRPr lang="hu-HU" dirty="0" smtClean="0">
              <a:solidFill>
                <a:schemeClr val="bg1"/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428596" y="3214686"/>
            <a:ext cx="8229600" cy="218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Bauhaus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err="1" smtClean="0">
                <a:solidFill>
                  <a:schemeClr val="bg1"/>
                </a:solidFill>
              </a:rPr>
              <a:t>Their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primary</a:t>
            </a:r>
            <a:r>
              <a:rPr lang="hu-HU" sz="2800" dirty="0" smtClean="0">
                <a:solidFill>
                  <a:schemeClr val="bg1"/>
                </a:solidFill>
              </a:rPr>
              <a:t> business </a:t>
            </a:r>
            <a:r>
              <a:rPr lang="hu-HU" sz="2800" dirty="0" err="1" smtClean="0">
                <a:solidFill>
                  <a:schemeClr val="bg1"/>
                </a:solidFill>
              </a:rPr>
              <a:t>profile</a:t>
            </a:r>
            <a:r>
              <a:rPr lang="hu-HU" sz="2800" dirty="0" smtClean="0">
                <a:solidFill>
                  <a:schemeClr val="bg1"/>
                </a:solidFill>
              </a:rPr>
              <a:t> is </a:t>
            </a:r>
            <a:r>
              <a:rPr lang="hu-HU" sz="2800" dirty="0" err="1" smtClean="0">
                <a:solidFill>
                  <a:schemeClr val="bg1"/>
                </a:solidFill>
              </a:rPr>
              <a:t>not</a:t>
            </a:r>
            <a:r>
              <a:rPr lang="hu-HU" sz="2800" dirty="0" smtClean="0">
                <a:solidFill>
                  <a:schemeClr val="bg1"/>
                </a:solidFill>
              </a:rPr>
              <a:t> 3D printer </a:t>
            </a:r>
            <a:r>
              <a:rPr lang="hu-HU" sz="2800" dirty="0" err="1" smtClean="0">
                <a:solidFill>
                  <a:schemeClr val="bg1"/>
                </a:solidFill>
              </a:rPr>
              <a:t>parts</a:t>
            </a:r>
            <a:r>
              <a:rPr lang="hu-HU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D:\KANDÓ\VIII. félév\AMFG Project\doc\gen\final pics\t nu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4931030"/>
            <a:ext cx="1331724" cy="1365870"/>
          </a:xfrm>
          <a:prstGeom prst="rect">
            <a:avLst/>
          </a:prstGeom>
          <a:noFill/>
        </p:spPr>
      </p:pic>
      <p:pic>
        <p:nvPicPr>
          <p:cNvPr id="2051" name="Picture 3" descr="D:\KANDÓ\VIII. félév\AMFG Project\doc\gen\final pics\5_20x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4390065"/>
            <a:ext cx="2214578" cy="21107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Shopping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materials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hestore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Long </a:t>
            </a:r>
            <a:r>
              <a:rPr lang="hu-HU" dirty="0" err="1" smtClean="0">
                <a:solidFill>
                  <a:schemeClr val="bg1"/>
                </a:solidFill>
              </a:rPr>
              <a:t>way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friday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hu-HU" dirty="0" smtClean="0">
              <a:solidFill>
                <a:schemeClr val="bg1"/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571472" y="4143380"/>
            <a:ext cx="8229600" cy="218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vatera</a:t>
            </a: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err="1" smtClean="0">
                <a:solidFill>
                  <a:schemeClr val="bg1"/>
                </a:solidFill>
              </a:rPr>
              <a:t>Dealing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behind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the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scenes</a:t>
            </a:r>
            <a:r>
              <a:rPr lang="hu-HU" sz="2800" dirty="0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err="1" smtClean="0">
                <a:solidFill>
                  <a:schemeClr val="bg1"/>
                </a:solidFill>
              </a:rPr>
              <a:t>Things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arrived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faster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from</a:t>
            </a:r>
            <a:r>
              <a:rPr lang="hu-HU" sz="2800" dirty="0" smtClean="0">
                <a:solidFill>
                  <a:schemeClr val="bg1"/>
                </a:solidFill>
              </a:rPr>
              <a:t> UK.</a:t>
            </a:r>
            <a:endParaRPr lang="hu-HU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Frame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3971924" cy="4525963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Aluminum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No </a:t>
            </a:r>
            <a:r>
              <a:rPr lang="hu-HU" dirty="0" err="1" smtClean="0">
                <a:solidFill>
                  <a:schemeClr val="bg1"/>
                </a:solidFill>
              </a:rPr>
              <a:t>rust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Stiff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Formable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Time </a:t>
            </a:r>
            <a:r>
              <a:rPr lang="hu-HU" dirty="0" err="1" smtClean="0">
                <a:solidFill>
                  <a:schemeClr val="bg1"/>
                </a:solidFill>
              </a:rPr>
              <a:t>consuming</a:t>
            </a:r>
            <a:endParaRPr lang="hu-HU" dirty="0" smtClean="0">
              <a:solidFill>
                <a:schemeClr val="bg1"/>
              </a:solidFill>
            </a:endParaRPr>
          </a:p>
          <a:p>
            <a:pPr lvl="2"/>
            <a:r>
              <a:rPr lang="hu-HU" dirty="0" smtClean="0">
                <a:solidFill>
                  <a:schemeClr val="bg1"/>
                </a:solidFill>
              </a:rPr>
              <a:t>272 </a:t>
            </a:r>
            <a:r>
              <a:rPr lang="hu-HU" dirty="0" err="1" smtClean="0">
                <a:solidFill>
                  <a:schemeClr val="bg1"/>
                </a:solidFill>
              </a:rPr>
              <a:t>bores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Aluminum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flakes</a:t>
            </a:r>
            <a:endParaRPr lang="hu-HU" dirty="0" smtClean="0">
              <a:solidFill>
                <a:schemeClr val="bg1"/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4857752" y="1643050"/>
            <a:ext cx="397192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Box</a:t>
            </a:r>
            <a:r>
              <a:rPr kumimoji="0" lang="hu-H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</a:t>
            </a: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hu-HU" sz="2800" dirty="0" err="1" smtClean="0">
                <a:solidFill>
                  <a:schemeClr val="bg1"/>
                </a:solidFill>
              </a:rPr>
              <a:t>Stiffness</a:t>
            </a:r>
            <a:endParaRPr lang="hu-HU" sz="280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hu-HU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Coverable</a:t>
            </a:r>
            <a:endParaRPr kumimoji="0" lang="hu-H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hu-HU" sz="2800" dirty="0" err="1" smtClean="0">
                <a:solidFill>
                  <a:schemeClr val="bg1"/>
                </a:solidFill>
              </a:rPr>
              <a:t>Can</a:t>
            </a:r>
            <a:r>
              <a:rPr lang="hu-HU" sz="2800" dirty="0" smtClean="0">
                <a:solidFill>
                  <a:schemeClr val="bg1"/>
                </a:solidFill>
              </a:rPr>
              <a:t> be </a:t>
            </a:r>
            <a:r>
              <a:rPr lang="hu-HU" sz="2800" dirty="0" err="1" smtClean="0">
                <a:solidFill>
                  <a:schemeClr val="bg1"/>
                </a:solidFill>
              </a:rPr>
              <a:t>packed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on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it</a:t>
            </a:r>
            <a:r>
              <a:rPr lang="hu-HU" sz="2800" dirty="0" smtClean="0">
                <a:solidFill>
                  <a:schemeClr val="bg1"/>
                </a:solidFill>
              </a:rPr>
              <a:t>.</a:t>
            </a:r>
            <a:endParaRPr kumimoji="0" lang="hu-H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hu-H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20160315_1652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KANDÓ\VIII. félév\AMFG Project\doc\2016.04.04\pimg\20160327_181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5" y="-25"/>
            <a:ext cx="5143519" cy="6858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KANDÓ\VIII. félév\AMFG Project\doc\2016.04.04\pimg\20160328_1738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6579"/>
            <a:ext cx="9167947" cy="6874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KANDÓ\VIII. félév\AMFG Project\doc\2016.04.04\pimg\20160327_1931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5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KANDÓ\VIII. félév\AMFG Project\doc\2016.04.04\pimg\20160402_1836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53482"/>
            <a:ext cx="9217161" cy="6911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KANDÓ\VIII. félév\AMFG Project\doc\2016.04.04\pimg\20160402_190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631" y="-1"/>
            <a:ext cx="9353631" cy="7013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Motivations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14618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3 </a:t>
            </a:r>
            <a:r>
              <a:rPr lang="hu-HU" dirty="0" err="1" smtClean="0">
                <a:solidFill>
                  <a:schemeClr val="bg1"/>
                </a:solidFill>
              </a:rPr>
              <a:t>engineer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family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Can</a:t>
            </a:r>
            <a:r>
              <a:rPr lang="hu-HU" dirty="0" smtClean="0">
                <a:solidFill>
                  <a:schemeClr val="bg1"/>
                </a:solidFill>
              </a:rPr>
              <a:t> print out </a:t>
            </a:r>
            <a:r>
              <a:rPr lang="hu-HU" dirty="0" err="1" smtClean="0">
                <a:solidFill>
                  <a:schemeClr val="bg1"/>
                </a:solidFill>
              </a:rPr>
              <a:t>parts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future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projects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Learning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Possibly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future</a:t>
            </a:r>
            <a:r>
              <a:rPr lang="hu-HU" dirty="0" smtClean="0">
                <a:solidFill>
                  <a:schemeClr val="bg1"/>
                </a:solidFill>
              </a:rPr>
              <a:t> of 3D </a:t>
            </a:r>
            <a:r>
              <a:rPr lang="hu-HU" dirty="0" err="1" smtClean="0">
                <a:solidFill>
                  <a:schemeClr val="bg1"/>
                </a:solidFill>
              </a:rPr>
              <a:t>printers</a:t>
            </a:r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KANDÓ\VIII. félév\AMFG Project\doc\2016.04.04\pimg\20160402_2009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553" y="0"/>
            <a:ext cx="9336410" cy="7000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D:\KANDÓ\VIII. félév\AMFG Project\doc\2016.04.04\pimg\20160401_1738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52" y="0"/>
            <a:ext cx="9174352" cy="6879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792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FFFF00"/>
                </a:solidFill>
              </a:rPr>
              <a:t>Assembly</a:t>
            </a:r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29232" y="5529290"/>
            <a:ext cx="3614734" cy="1257296"/>
          </a:xfrm>
        </p:spPr>
        <p:txBody>
          <a:bodyPr/>
          <a:lstStyle/>
          <a:p>
            <a:pPr>
              <a:buNone/>
            </a:pPr>
            <a:r>
              <a:rPr lang="hu-HU" dirty="0" err="1" smtClean="0"/>
              <a:t>Took</a:t>
            </a:r>
            <a:r>
              <a:rPr lang="hu-HU" dirty="0" smtClean="0"/>
              <a:t> 2 </a:t>
            </a:r>
            <a:r>
              <a:rPr lang="hu-HU" dirty="0" err="1" smtClean="0"/>
              <a:t>days</a:t>
            </a:r>
            <a:endParaRPr lang="hu-HU" dirty="0" smtClean="0"/>
          </a:p>
          <a:p>
            <a:pPr lvl="1"/>
            <a:r>
              <a:rPr lang="hu-HU" dirty="0" err="1" smtClean="0"/>
              <a:t>About</a:t>
            </a:r>
            <a:r>
              <a:rPr lang="hu-HU" dirty="0" smtClean="0"/>
              <a:t> 200 </a:t>
            </a:r>
            <a:r>
              <a:rPr lang="hu-HU" dirty="0" err="1" smtClean="0"/>
              <a:t>screws</a:t>
            </a:r>
            <a:r>
              <a:rPr lang="hu-HU" dirty="0" smtClean="0"/>
              <a:t>.</a:t>
            </a:r>
            <a:endParaRPr lang="hu-HU" dirty="0" smtClean="0"/>
          </a:p>
          <a:p>
            <a:pPr lvl="1">
              <a:buFont typeface="Arial" pitchFamily="34" charset="0"/>
              <a:buChar char="•"/>
            </a:pPr>
            <a:endParaRPr lang="hu-HU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KANDÓ\VIII. félév\AMFG Project\doc\gen\final pics\pimg\20160317_1756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7826"/>
            <a:ext cx="9169610" cy="6875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KANDÓ\VIII. félév\AMFG Project\doc\gen\final pics\pimg\20160403_1726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7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D:\KANDÓ\VIII. félév\AMFG Project\doc\gen\final pics\pimg\20160403_1751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38" y="0"/>
            <a:ext cx="91458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KANDÓ\VIII. félév\AMFG Project\doc\gen\final pics\pimg\20160403_1825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12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KANDÓ\VIII. félév\AMFG Project\doc\gen\final pics\pimg\20160403_2040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0846"/>
            <a:ext cx="9186973" cy="6888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KANDÓ\VIII. félév\AMFG Project\doc\gen\final pics\pimg\20160404_1621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721" y="-1"/>
            <a:ext cx="9191721" cy="6892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KANDÓ\VIII. félév\AMFG Project\doc\gen\final pics\pimg\20160404_1623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14612" y="0"/>
            <a:ext cx="6015022" cy="1143000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Materials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596" y="2714620"/>
            <a:ext cx="2714644" cy="35719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PLA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ABS</a:t>
            </a:r>
          </a:p>
          <a:p>
            <a:r>
              <a:rPr lang="hu-HU" dirty="0" err="1" smtClean="0">
                <a:solidFill>
                  <a:schemeClr val="bg1"/>
                </a:solidFill>
              </a:rPr>
              <a:t>Carbon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fiber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smtClean="0">
                <a:solidFill>
                  <a:schemeClr val="bg1"/>
                </a:solidFill>
              </a:rPr>
              <a:t>Nylon</a:t>
            </a:r>
          </a:p>
          <a:p>
            <a:r>
              <a:rPr lang="hu-HU" dirty="0" err="1" smtClean="0">
                <a:solidFill>
                  <a:schemeClr val="bg1"/>
                </a:solidFill>
              </a:rPr>
              <a:t>Brass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Bamboo</a:t>
            </a:r>
            <a:endParaRPr lang="hu-HU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D:\KANDÓ\VIII. félév\AMFG Project\doc\gen\final pics\dupont pulling c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4543" y="4429132"/>
            <a:ext cx="5309423" cy="2238374"/>
          </a:xfrm>
          <a:prstGeom prst="rect">
            <a:avLst/>
          </a:prstGeom>
          <a:noFill/>
        </p:spPr>
      </p:pic>
      <p:pic>
        <p:nvPicPr>
          <p:cNvPr id="3076" name="Picture 4" descr="D:\KANDÓ\VIII. félév\AMFG Project\doc\gen\final pics\3d printed lath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142984"/>
            <a:ext cx="5427139" cy="3052766"/>
          </a:xfrm>
          <a:prstGeom prst="rect">
            <a:avLst/>
          </a:prstGeom>
          <a:noFill/>
        </p:spPr>
      </p:pic>
      <p:pic>
        <p:nvPicPr>
          <p:cNvPr id="3079" name="Picture 7" descr="D:\KANDÓ\VIII. félév\AMFG Project\doc\gen\final pics\brass fila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361931"/>
            <a:ext cx="2106943" cy="2066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KANDÓ\VIII. félév\AMFG Project\doc\gen\final pics\pimg\20160404_1712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66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KANDÓ\VIII. félév\AMFG Project\doc\gen\final pics\pimg\20160404_1723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KANDÓ\VIII. félév\AMFG Project\doc\gen\final pics\pimg\20160404_1740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KANDÓ\VIII. félév\AMFG Project\doc\gen\final pics\pimg\20160404_1742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KANDÓ\VIII. félév\AMFG Project\doc\gen\final pics\pimg\20160404_175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KANDÓ\VIII. félév\AMFG Project\doc\gen\final pics\pimg\20160404_1911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KANDÓ\VIII. félév\AMFG Project\doc\gen\final pics\pimg\20160404_1914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D:\KANDÓ\VIII. félév\AMFG Project\doc\gen\final pics\pimg\20160404_1920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KANDÓ\VIII. félév\AMFG Project\doc\gen\final pics\pimg\20160404_1930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143536" cy="68580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KANDÓ\VIII. félév\AMFG Project\doc\gen\final pics\pimg\20160404_2001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37" y="0"/>
            <a:ext cx="914583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Other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curiosities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098" name="Picture 2" descr="D:\KANDÓ\VIII. félév\AMFG Project\doc\gen\final pics\laser metal depos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4190972" cy="2357422"/>
          </a:xfrm>
          <a:prstGeom prst="rect">
            <a:avLst/>
          </a:prstGeom>
          <a:noFill/>
        </p:spPr>
      </p:pic>
      <p:pic>
        <p:nvPicPr>
          <p:cNvPr id="4099" name="Picture 3" descr="D:\KANDÓ\VIII. félév\AMFG Project\doc\gen\final pics\rocket eng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00174"/>
            <a:ext cx="3690931" cy="2449436"/>
          </a:xfrm>
          <a:prstGeom prst="rect">
            <a:avLst/>
          </a:prstGeom>
          <a:noFill/>
        </p:spPr>
      </p:pic>
      <p:pic>
        <p:nvPicPr>
          <p:cNvPr id="4100" name="Picture 4" descr="D:\KANDÓ\VIII. félév\AMFG Project\doc\gen\final pics\jaw implan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445" y="4143380"/>
            <a:ext cx="3855803" cy="2412986"/>
          </a:xfrm>
          <a:prstGeom prst="rect">
            <a:avLst/>
          </a:prstGeom>
          <a:noFill/>
        </p:spPr>
      </p:pic>
      <p:pic>
        <p:nvPicPr>
          <p:cNvPr id="4101" name="Picture 5" descr="D:\KANDÓ\VIII. félév\AMFG Project\doc\gen\final pics\kidney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4166955"/>
            <a:ext cx="3622660" cy="24090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KANDÓ\VIII. félév\AMFG Project\doc\gen\final pics\pimg\20160404_2004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-24"/>
            <a:ext cx="9145870" cy="6858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KANDÓ\VIII. félév\AMFG Project\doc\gen\final pics\pimg\20160404_2019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" y="-24"/>
            <a:ext cx="9145869" cy="6858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264318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FFC000"/>
                </a:solidFill>
              </a:rPr>
              <a:t>Electronics part</a:t>
            </a:r>
            <a:endParaRPr lang="hu-HU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Motors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3x 40mm12V </a:t>
            </a:r>
            <a:r>
              <a:rPr lang="hu-HU" dirty="0" smtClean="0">
                <a:solidFill>
                  <a:schemeClr val="bg1"/>
                </a:solidFill>
              </a:rPr>
              <a:t>6 </a:t>
            </a:r>
            <a:r>
              <a:rPr lang="hu-HU" dirty="0" smtClean="0">
                <a:solidFill>
                  <a:schemeClr val="bg1"/>
                </a:solidFill>
              </a:rPr>
              <a:t>watt 300 </a:t>
            </a:r>
            <a:r>
              <a:rPr lang="hu-HU" dirty="0" err="1" smtClean="0">
                <a:solidFill>
                  <a:schemeClr val="bg1"/>
                </a:solidFill>
              </a:rPr>
              <a:t>mN</a:t>
            </a:r>
            <a:r>
              <a:rPr lang="hu-HU" dirty="0" smtClean="0">
                <a:solidFill>
                  <a:schemeClr val="bg1"/>
                </a:solidFill>
              </a:rPr>
              <a:t>/m </a:t>
            </a:r>
            <a:r>
              <a:rPr lang="hu-HU" dirty="0" err="1" smtClean="0">
                <a:solidFill>
                  <a:schemeClr val="bg1"/>
                </a:solidFill>
              </a:rPr>
              <a:t>stepper</a:t>
            </a:r>
            <a:r>
              <a:rPr lang="hu-HU" dirty="0" smtClean="0">
                <a:solidFill>
                  <a:schemeClr val="bg1"/>
                </a:solidFill>
              </a:rPr>
              <a:t> motor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2x30mm 3,75 W 180mN/m </a:t>
            </a:r>
            <a:r>
              <a:rPr lang="hu-HU" dirty="0" err="1" smtClean="0">
                <a:solidFill>
                  <a:schemeClr val="bg1"/>
                </a:solidFill>
              </a:rPr>
              <a:t>stepper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smtClean="0">
                <a:solidFill>
                  <a:schemeClr val="bg1"/>
                </a:solidFill>
              </a:rPr>
              <a:t>motor</a:t>
            </a: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They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</a:t>
            </a:r>
            <a:r>
              <a:rPr lang="hu-HU" dirty="0" err="1" smtClean="0">
                <a:solidFill>
                  <a:schemeClr val="bg1"/>
                </a:solidFill>
              </a:rPr>
              <a:t>hinese</a:t>
            </a:r>
            <a:r>
              <a:rPr lang="hu-HU" dirty="0" smtClean="0">
                <a:solidFill>
                  <a:schemeClr val="bg1"/>
                </a:solidFill>
              </a:rPr>
              <a:t> NEMA17 </a:t>
            </a:r>
            <a:r>
              <a:rPr lang="hu-HU" dirty="0" err="1" smtClean="0">
                <a:solidFill>
                  <a:schemeClr val="bg1"/>
                </a:solidFill>
              </a:rPr>
              <a:t>clones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200 </a:t>
            </a:r>
            <a:r>
              <a:rPr lang="hu-HU" dirty="0" err="1" smtClean="0">
                <a:solidFill>
                  <a:schemeClr val="bg1"/>
                </a:solidFill>
              </a:rPr>
              <a:t>step</a:t>
            </a:r>
            <a:r>
              <a:rPr lang="hu-HU" dirty="0" smtClean="0">
                <a:solidFill>
                  <a:schemeClr val="bg1"/>
                </a:solidFill>
              </a:rPr>
              <a:t>/</a:t>
            </a:r>
            <a:r>
              <a:rPr lang="hu-HU" dirty="0" err="1" smtClean="0">
                <a:solidFill>
                  <a:schemeClr val="bg1"/>
                </a:solidFill>
              </a:rPr>
              <a:t>rotation</a:t>
            </a:r>
            <a:r>
              <a:rPr lang="hu-HU" dirty="0" smtClean="0">
                <a:solidFill>
                  <a:schemeClr val="bg1"/>
                </a:solidFill>
              </a:rPr>
              <a:t>=&gt;1.8 </a:t>
            </a:r>
            <a:r>
              <a:rPr lang="hu-HU" dirty="0" err="1" smtClean="0">
                <a:solidFill>
                  <a:schemeClr val="bg1"/>
                </a:solidFill>
              </a:rPr>
              <a:t>degrees</a:t>
            </a:r>
            <a:r>
              <a:rPr lang="hu-HU" dirty="0" smtClean="0">
                <a:solidFill>
                  <a:schemeClr val="bg1"/>
                </a:solidFill>
              </a:rPr>
              <a:t>/</a:t>
            </a:r>
            <a:r>
              <a:rPr lang="hu-HU" dirty="0" err="1" smtClean="0">
                <a:solidFill>
                  <a:schemeClr val="bg1"/>
                </a:solidFill>
              </a:rPr>
              <a:t>step</a:t>
            </a:r>
            <a:endParaRPr lang="hu-HU" dirty="0" smtClean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3554" name="Picture 2" descr="D:\KANDÓ\VIII. félév\AMFG Project\doc\gen\final pics\NEMA_17_4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7560" y="1495439"/>
            <a:ext cx="4673596" cy="3505197"/>
          </a:xfrm>
          <a:prstGeom prst="rect">
            <a:avLst/>
          </a:prstGeom>
          <a:noFill/>
        </p:spPr>
      </p:pic>
      <p:pic>
        <p:nvPicPr>
          <p:cNvPr id="5" name="Picture 2" descr="D:\KANDÓ\VIII. félév\AMFG Project\doc\gen\final pics\42bygh3404-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4286256"/>
            <a:ext cx="2285992" cy="228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Motor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3186106" cy="4525963"/>
          </a:xfrm>
        </p:spPr>
        <p:txBody>
          <a:bodyPr>
            <a:normAutofit fontScale="92500" lnSpcReduction="10000"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Stator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poles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polarity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can</a:t>
            </a:r>
            <a:r>
              <a:rPr lang="hu-HU" dirty="0" smtClean="0">
                <a:solidFill>
                  <a:schemeClr val="bg1"/>
                </a:solidFill>
              </a:rPr>
              <a:t> be </a:t>
            </a:r>
            <a:r>
              <a:rPr lang="hu-HU" dirty="0" err="1" smtClean="0">
                <a:solidFill>
                  <a:schemeClr val="bg1"/>
                </a:solidFill>
              </a:rPr>
              <a:t>changed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B ~ I</a:t>
            </a:r>
          </a:p>
          <a:p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smtClean="0">
                <a:solidFill>
                  <a:schemeClr val="bg1"/>
                </a:solidFill>
              </a:rPr>
              <a:t>Rotor </a:t>
            </a:r>
            <a:r>
              <a:rPr lang="hu-HU" dirty="0" err="1" smtClean="0">
                <a:solidFill>
                  <a:schemeClr val="bg1"/>
                </a:solidFill>
              </a:rPr>
              <a:t>poles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Permanent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magnets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They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align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with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stator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poles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5602" name="Picture 2" descr="D:\KANDÓ\VIII. félév\AMFG Project\doc\gen\final pics\stepper motor\simplified stepp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7" y="1142984"/>
            <a:ext cx="2786083" cy="2786082"/>
          </a:xfrm>
          <a:prstGeom prst="rect">
            <a:avLst/>
          </a:prstGeom>
          <a:noFill/>
        </p:spPr>
      </p:pic>
      <p:pic>
        <p:nvPicPr>
          <p:cNvPr id="25603" name="Picture 3" descr="D:\KANDÓ\VIII. félév\AMFG Project\doc\gen\final pics\stepper motor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9753" y="3786190"/>
            <a:ext cx="5024247" cy="24352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Motor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3186106" cy="4525963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Normal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step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excitation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sequence</a:t>
            </a:r>
            <a:r>
              <a:rPr lang="hu-HU" dirty="0" smtClean="0">
                <a:solidFill>
                  <a:schemeClr val="bg1"/>
                </a:solidFill>
              </a:rPr>
              <a:t>: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6626" name="Picture 2" descr="D:\KANDÓ\VIII. félév\AMFG Project\doc\gen\final pics\stepper motor\torq phase 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7652" y="1262070"/>
            <a:ext cx="4709190" cy="5024450"/>
          </a:xfrm>
          <a:prstGeom prst="rect">
            <a:avLst/>
          </a:prstGeom>
          <a:noFill/>
        </p:spPr>
      </p:pic>
      <p:pic>
        <p:nvPicPr>
          <p:cNvPr id="26627" name="Picture 3" descr="D:\KANDÓ\VIII. félév\AMFG Project\doc\gen\final pics\stepper motor\full step curr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420" y="3500438"/>
            <a:ext cx="3298638" cy="2724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Motor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3186106" cy="4525963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Breaking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up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Ia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Ib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current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vectors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7650" name="Picture 2" descr="D:\KANDÓ\VIII. félév\AMFG Project\doc\gen\final pics\stepper motor\torq phase 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904" y="1571612"/>
            <a:ext cx="2432700" cy="2595558"/>
          </a:xfrm>
          <a:prstGeom prst="rect">
            <a:avLst/>
          </a:prstGeom>
          <a:noFill/>
        </p:spPr>
      </p:pic>
      <p:pic>
        <p:nvPicPr>
          <p:cNvPr id="27651" name="Picture 3" descr="D:\KANDÓ\VIII. félév\AMFG Project\doc\gen\final pics\stepper motor\torq phase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1571612"/>
            <a:ext cx="2500298" cy="2591035"/>
          </a:xfrm>
          <a:prstGeom prst="rect">
            <a:avLst/>
          </a:prstGeom>
          <a:noFill/>
        </p:spPr>
      </p:pic>
      <p:pic>
        <p:nvPicPr>
          <p:cNvPr id="27652" name="Picture 4" descr="D:\KANDÓ\VIII. félév\AMFG Project\doc\gen\final pics\stepper motor\torq phase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259" y="4286256"/>
            <a:ext cx="2265758" cy="2428892"/>
          </a:xfrm>
          <a:prstGeom prst="rect">
            <a:avLst/>
          </a:prstGeom>
          <a:noFill/>
        </p:spPr>
      </p:pic>
      <p:pic>
        <p:nvPicPr>
          <p:cNvPr id="27653" name="Picture 5" descr="D:\KANDÓ\VIII. félév\AMFG Project\doc\gen\final pics\stepper motor\torq phase 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68" y="4214846"/>
            <a:ext cx="2423957" cy="2500302"/>
          </a:xfrm>
          <a:prstGeom prst="rect">
            <a:avLst/>
          </a:prstGeom>
          <a:noFill/>
        </p:spPr>
      </p:pic>
      <p:pic>
        <p:nvPicPr>
          <p:cNvPr id="27654" name="Picture 6" descr="D:\KANDÓ\VIII. félév\AMFG Project\doc\gen\final pics\stepper motor\torq phase 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4286256"/>
            <a:ext cx="2220460" cy="23463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Motor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3186106" cy="4525963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Breaking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up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Ia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Ib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current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vectors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8674" name="Picture 2" descr="D:\KANDÓ\VIII. félév\AMFG Project\doc\gen\final pics\stepper motor\squa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9800" y="2000240"/>
            <a:ext cx="4931555" cy="1923443"/>
          </a:xfrm>
          <a:prstGeom prst="rect">
            <a:avLst/>
          </a:prstGeom>
          <a:noFill/>
        </p:spPr>
      </p:pic>
      <p:pic>
        <p:nvPicPr>
          <p:cNvPr id="28675" name="Picture 3" descr="D:\KANDÓ\VIII. félév\AMFG Project\doc\gen\final pics\stepper motor\I 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4214818"/>
            <a:ext cx="5676900" cy="22057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Motor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0034" y="1357298"/>
            <a:ext cx="8401080" cy="685792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1/4 </a:t>
            </a:r>
            <a:r>
              <a:rPr lang="hu-HU" dirty="0" err="1" smtClean="0">
                <a:solidFill>
                  <a:schemeClr val="bg1"/>
                </a:solidFill>
              </a:rPr>
              <a:t>microstepping</a:t>
            </a:r>
            <a:endParaRPr lang="hu-HU" dirty="0" smtClean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9698" name="Picture 2" descr="D:\KANDÓ\VIII. félév\AMFG Project\doc\gen\final pics\stepper motor\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68" y="2143116"/>
            <a:ext cx="2922586" cy="3088238"/>
          </a:xfrm>
          <a:prstGeom prst="rect">
            <a:avLst/>
          </a:prstGeom>
          <a:noFill/>
        </p:spPr>
      </p:pic>
      <p:pic>
        <p:nvPicPr>
          <p:cNvPr id="29699" name="Picture 3" descr="D:\KANDÓ\VIII. félév\AMFG Project\doc\gen\final pics\stepper motor\s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484450"/>
            <a:ext cx="3073400" cy="2730500"/>
          </a:xfrm>
          <a:prstGeom prst="rect">
            <a:avLst/>
          </a:prstGeom>
          <a:noFill/>
        </p:spPr>
      </p:pic>
      <p:pic>
        <p:nvPicPr>
          <p:cNvPr id="29700" name="Picture 4" descr="D:\KANDÓ\VIII. félév\AMFG Project\doc\gen\final pics\stepper motor\14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1322402"/>
            <a:ext cx="2260600" cy="4178300"/>
          </a:xfrm>
          <a:prstGeom prst="rect">
            <a:avLst/>
          </a:prstGeom>
          <a:noFill/>
        </p:spPr>
      </p:pic>
      <p:sp>
        <p:nvSpPr>
          <p:cNvPr id="9" name="Tartalom helye 2"/>
          <p:cNvSpPr txBox="1">
            <a:spLocks/>
          </p:cNvSpPr>
          <p:nvPr/>
        </p:nvSpPr>
        <p:spPr>
          <a:xfrm>
            <a:off x="500034" y="5572140"/>
            <a:ext cx="8401080" cy="685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</a:t>
            </a:r>
            <a:r>
              <a:rPr kumimoji="0" lang="hu-HU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refinement</a:t>
            </a:r>
            <a:r>
              <a:rPr kumimoji="0" lang="hu-HU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also</a:t>
            </a:r>
            <a:r>
              <a:rPr kumimoji="0" lang="hu-HU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achievable</a:t>
            </a:r>
            <a:r>
              <a:rPr lang="hu-HU" sz="3200" dirty="0" smtClean="0">
                <a:solidFill>
                  <a:schemeClr val="bg1"/>
                </a:solidFill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</a:rPr>
              <a:t>till</a:t>
            </a:r>
            <a:r>
              <a:rPr lang="hu-HU" sz="3200" dirty="0" smtClean="0">
                <a:solidFill>
                  <a:schemeClr val="bg1"/>
                </a:solidFill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</a:rPr>
              <a:t>perfect</a:t>
            </a:r>
            <a:r>
              <a:rPr lang="hu-HU" sz="3200" dirty="0" smtClean="0">
                <a:solidFill>
                  <a:schemeClr val="bg1"/>
                </a:solidFill>
              </a:rPr>
              <a:t> sine.</a:t>
            </a: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A4982 </a:t>
            </a:r>
            <a:r>
              <a:rPr lang="hu-HU" dirty="0" err="1" smtClean="0">
                <a:solidFill>
                  <a:schemeClr val="bg1"/>
                </a:solidFill>
              </a:rPr>
              <a:t>stamp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0723" name="Picture 3" descr="D:\KANDÓ\VIII. félév\AMFG Project\doc\gen\final pics\eimg\120160427_2206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714488"/>
            <a:ext cx="4287837" cy="4287838"/>
          </a:xfrm>
          <a:prstGeom prst="rect">
            <a:avLst/>
          </a:prstGeom>
          <a:noFill/>
        </p:spPr>
      </p:pic>
      <p:sp>
        <p:nvSpPr>
          <p:cNvPr id="7" name="Szövegdoboz 6"/>
          <p:cNvSpPr txBox="1"/>
          <p:nvPr/>
        </p:nvSpPr>
        <p:spPr>
          <a:xfrm>
            <a:off x="642910" y="1571612"/>
            <a:ext cx="3143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sz="2600" dirty="0" err="1" smtClean="0">
                <a:solidFill>
                  <a:schemeClr val="bg1"/>
                </a:solidFill>
              </a:rPr>
              <a:t>Inexpensive</a:t>
            </a:r>
            <a:endParaRPr lang="hu-HU" sz="26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u-HU" sz="2600" dirty="0" err="1" smtClean="0">
                <a:solidFill>
                  <a:schemeClr val="bg1"/>
                </a:solidFill>
              </a:rPr>
              <a:t>Ready</a:t>
            </a:r>
            <a:r>
              <a:rPr lang="hu-HU" sz="2600" dirty="0" smtClean="0">
                <a:solidFill>
                  <a:schemeClr val="bg1"/>
                </a:solidFill>
              </a:rPr>
              <a:t> </a:t>
            </a:r>
            <a:r>
              <a:rPr lang="hu-HU" sz="2600" dirty="0" err="1" smtClean="0">
                <a:solidFill>
                  <a:schemeClr val="bg1"/>
                </a:solidFill>
              </a:rPr>
              <a:t>to</a:t>
            </a:r>
            <a:r>
              <a:rPr lang="hu-HU" sz="2600" dirty="0" smtClean="0">
                <a:solidFill>
                  <a:schemeClr val="bg1"/>
                </a:solidFill>
              </a:rPr>
              <a:t> </a:t>
            </a:r>
            <a:r>
              <a:rPr lang="hu-HU" sz="2600" dirty="0" err="1" smtClean="0">
                <a:solidFill>
                  <a:schemeClr val="bg1"/>
                </a:solidFill>
              </a:rPr>
              <a:t>use</a:t>
            </a:r>
            <a:endParaRPr lang="hu-HU" sz="26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u-HU" sz="2600" dirty="0" smtClean="0">
                <a:solidFill>
                  <a:schemeClr val="bg1"/>
                </a:solidFill>
              </a:rPr>
              <a:t>1/16 </a:t>
            </a:r>
            <a:r>
              <a:rPr lang="hu-HU" sz="2600" dirty="0" err="1" smtClean="0">
                <a:solidFill>
                  <a:schemeClr val="bg1"/>
                </a:solidFill>
              </a:rPr>
              <a:t>microstep</a:t>
            </a:r>
            <a:endParaRPr lang="hu-HU" sz="26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u-HU" sz="2600" dirty="0" err="1" smtClean="0">
                <a:solidFill>
                  <a:schemeClr val="bg1"/>
                </a:solidFill>
              </a:rPr>
              <a:t>Up</a:t>
            </a:r>
            <a:r>
              <a:rPr lang="hu-HU" sz="2600" dirty="0" smtClean="0">
                <a:solidFill>
                  <a:schemeClr val="bg1"/>
                </a:solidFill>
              </a:rPr>
              <a:t> </a:t>
            </a:r>
            <a:r>
              <a:rPr lang="hu-HU" sz="2600" dirty="0" err="1" smtClean="0">
                <a:solidFill>
                  <a:schemeClr val="bg1"/>
                </a:solidFill>
              </a:rPr>
              <a:t>to</a:t>
            </a:r>
            <a:r>
              <a:rPr lang="hu-HU" sz="2600" dirty="0" smtClean="0">
                <a:solidFill>
                  <a:schemeClr val="bg1"/>
                </a:solidFill>
              </a:rPr>
              <a:t> 20 W</a:t>
            </a:r>
          </a:p>
          <a:p>
            <a:pPr lvl="1">
              <a:buFont typeface="Calibri" pitchFamily="34" charset="0"/>
              <a:buChar char="—"/>
            </a:pPr>
            <a:r>
              <a:rPr lang="hu-HU" sz="2600" dirty="0" err="1" smtClean="0">
                <a:solidFill>
                  <a:schemeClr val="bg1"/>
                </a:solidFill>
              </a:rPr>
              <a:t>Nice</a:t>
            </a:r>
            <a:r>
              <a:rPr lang="hu-HU" sz="2600" dirty="0" smtClean="0">
                <a:solidFill>
                  <a:schemeClr val="bg1"/>
                </a:solidFill>
              </a:rPr>
              <a:t> </a:t>
            </a:r>
            <a:r>
              <a:rPr lang="hu-HU" sz="2600" dirty="0" err="1" smtClean="0">
                <a:solidFill>
                  <a:schemeClr val="bg1"/>
                </a:solidFill>
              </a:rPr>
              <a:t>heatsink</a:t>
            </a:r>
            <a:endParaRPr lang="hu-HU" sz="2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Requirements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a 3D printer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034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Mechanical aspect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Electronic aspect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Programming </a:t>
            </a:r>
            <a:r>
              <a:rPr lang="en-US" dirty="0" smtClean="0">
                <a:solidFill>
                  <a:schemeClr val="bg1"/>
                </a:solidFill>
              </a:rPr>
              <a:t>aspect</a:t>
            </a:r>
            <a:endParaRPr lang="hu-HU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Planning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Consultations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Documentation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Presentations</a:t>
            </a:r>
            <a:endParaRPr lang="hu-HU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D:\KANDÓ\VIII. félév\AMFG Project\doc\2016.04.04\img2\3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57752" y="1857364"/>
            <a:ext cx="3638559" cy="40269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A4982 </a:t>
            </a:r>
            <a:r>
              <a:rPr lang="hu-HU" dirty="0" err="1" smtClean="0">
                <a:solidFill>
                  <a:schemeClr val="bg1"/>
                </a:solidFill>
              </a:rPr>
              <a:t>stepper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r>
              <a:rPr lang="hu-HU" dirty="0" smtClean="0">
                <a:solidFill>
                  <a:schemeClr val="bg1"/>
                </a:solidFill>
              </a:rPr>
              <a:t> chip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2706" name="Picture 2" descr="D:\KANDÓ\VIII. félév\AMFG Project\doc\2016.04.04\img2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76" y="1852630"/>
            <a:ext cx="7658100" cy="4076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A4982 </a:t>
            </a:r>
            <a:r>
              <a:rPr lang="hu-HU" dirty="0" err="1" smtClean="0">
                <a:solidFill>
                  <a:schemeClr val="bg1"/>
                </a:solidFill>
              </a:rPr>
              <a:t>stepper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r>
              <a:rPr lang="hu-HU" dirty="0" smtClean="0">
                <a:solidFill>
                  <a:schemeClr val="bg1"/>
                </a:solidFill>
              </a:rPr>
              <a:t> chip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3730" name="Picture 2" descr="D:\KANDÓ\VIII. félév\AMFG Project\doc\2016.04.04\img2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3174" y="1285897"/>
            <a:ext cx="6927850" cy="5357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A4982 </a:t>
            </a:r>
            <a:r>
              <a:rPr lang="hu-HU" dirty="0" err="1" smtClean="0">
                <a:solidFill>
                  <a:schemeClr val="bg1"/>
                </a:solidFill>
              </a:rPr>
              <a:t>stepper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control</a:t>
            </a:r>
            <a:r>
              <a:rPr lang="hu-HU" dirty="0" smtClean="0">
                <a:solidFill>
                  <a:schemeClr val="bg1"/>
                </a:solidFill>
              </a:rPr>
              <a:t> chip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4754" name="Picture 2" descr="D:\KANDÓ\VIII. félév\AMFG Project\doc\2016.04.04\img2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142984"/>
            <a:ext cx="6215106" cy="55764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Switching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high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power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with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uC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1682" name="Picture 2" descr="D:\KANDÓ\VIII. félév\AMFG Project\doc\2016.04.04\img2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4418435" cy="5730795"/>
          </a:xfrm>
          <a:prstGeom prst="rect">
            <a:avLst/>
          </a:prstGeom>
          <a:noFill/>
        </p:spPr>
      </p:pic>
      <p:sp>
        <p:nvSpPr>
          <p:cNvPr id="7" name="Szövegdoboz 6"/>
          <p:cNvSpPr txBox="1"/>
          <p:nvPr/>
        </p:nvSpPr>
        <p:spPr>
          <a:xfrm>
            <a:off x="5072066" y="1714488"/>
            <a:ext cx="300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smtClean="0"/>
              <a:t>120 </a:t>
            </a:r>
            <a:r>
              <a:rPr lang="hu-HU" sz="2500" dirty="0" smtClean="0"/>
              <a:t>W 12 V PCB </a:t>
            </a:r>
            <a:r>
              <a:rPr lang="en-US" sz="2500" dirty="0" err="1" smtClean="0"/>
              <a:t>heatbed</a:t>
            </a:r>
            <a:endParaRPr lang="en-US" sz="2500" dirty="0"/>
          </a:p>
        </p:txBody>
      </p:sp>
      <p:sp>
        <p:nvSpPr>
          <p:cNvPr id="8" name="Szövegdoboz 7"/>
          <p:cNvSpPr txBox="1"/>
          <p:nvPr/>
        </p:nvSpPr>
        <p:spPr>
          <a:xfrm>
            <a:off x="3714744" y="4572008"/>
            <a:ext cx="300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smtClean="0"/>
              <a:t>40 W 12 V </a:t>
            </a:r>
            <a:r>
              <a:rPr lang="en-US" sz="2500" dirty="0" smtClean="0"/>
              <a:t>heater resistor for extruder 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RAMPS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1746" name="Picture 2" descr="D:\KANDÓ\VIII. félév\AMFG Project\doc\gen\final pics\DSC000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223" y="1460272"/>
            <a:ext cx="8363181" cy="511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RAMPS </a:t>
            </a:r>
            <a:r>
              <a:rPr lang="hu-HU" dirty="0" err="1" smtClean="0">
                <a:solidFill>
                  <a:schemeClr val="bg1"/>
                </a:solidFill>
              </a:rPr>
              <a:t>schematic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2770" name="Picture 2" descr="D:\KANDÓ\VIII. félév\AMFG Project\doc\gen\RAMPS1.4schemati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954" y="883912"/>
            <a:ext cx="7788260" cy="5831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ARDUINO MEGA 2560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3794" name="Picture 2" descr="D:\KANDÓ\VIII. félév\AMFG Project\doc\gen\final pics\eimg\20160428_1032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254837"/>
            <a:ext cx="7186608" cy="53888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ARDUINO MEGA 2560 &amp; RAMPS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4818" name="Picture 2" descr="D:\KANDÓ\VIII. félév\AMFG Project\doc\gen\final pics\eimg\20160428_1033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298"/>
            <a:ext cx="7179074" cy="53832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ARDUINO MEGA 2560 </a:t>
            </a:r>
            <a:r>
              <a:rPr lang="hu-HU" dirty="0" err="1" smtClean="0">
                <a:solidFill>
                  <a:schemeClr val="bg1"/>
                </a:solidFill>
              </a:rPr>
              <a:t>solderjob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5842" name="Picture 2" descr="D:\KANDÓ\VIII. félév\AMFG Project\doc\gen\final pics\eimg\20160428_1216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4934" y="1456607"/>
            <a:ext cx="6917528" cy="5187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HESTORE ELMODULES AVR </a:t>
            </a:r>
            <a:r>
              <a:rPr lang="hu-HU" dirty="0" err="1" smtClean="0">
                <a:solidFill>
                  <a:schemeClr val="bg1"/>
                </a:solidFill>
              </a:rPr>
              <a:t>mkII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compatible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programmer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8914" name="Picture 2" descr="D:\KANDÓ\VIII. félév\AMFG Project\doc\gen\final pics\pimg\20160508_140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614" y="1428736"/>
            <a:ext cx="6588410" cy="49403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Mechanical</a:t>
            </a:r>
            <a:r>
              <a:rPr lang="hu-HU" dirty="0" smtClean="0">
                <a:solidFill>
                  <a:schemeClr val="bg1"/>
                </a:solidFill>
              </a:rPr>
              <a:t> part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~</a:t>
            </a:r>
            <a:r>
              <a:rPr lang="hu-HU" dirty="0" smtClean="0">
                <a:solidFill>
                  <a:schemeClr val="bg1"/>
                </a:solidFill>
              </a:rPr>
              <a:t>45</a:t>
            </a:r>
            <a:r>
              <a:rPr lang="en-US" dirty="0" smtClean="0">
                <a:solidFill>
                  <a:schemeClr val="bg1"/>
                </a:solidFill>
              </a:rPr>
              <a:t> hours of building.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~</a:t>
            </a:r>
            <a:r>
              <a:rPr lang="hu-HU" dirty="0" smtClean="0">
                <a:solidFill>
                  <a:schemeClr val="bg1"/>
                </a:solidFill>
              </a:rPr>
              <a:t>20</a:t>
            </a:r>
            <a:r>
              <a:rPr lang="en-US" dirty="0" smtClean="0">
                <a:solidFill>
                  <a:schemeClr val="bg1"/>
                </a:solidFill>
              </a:rPr>
              <a:t> hours learning, searching, ordering, </a:t>
            </a:r>
            <a:r>
              <a:rPr lang="hu-HU" dirty="0" smtClean="0">
                <a:solidFill>
                  <a:schemeClr val="bg1"/>
                </a:solidFill>
              </a:rPr>
              <a:t>shopping</a:t>
            </a:r>
            <a:r>
              <a:rPr lang="en-US" dirty="0" smtClean="0">
                <a:solidFill>
                  <a:schemeClr val="bg1"/>
                </a:solidFill>
              </a:rPr>
              <a:t>, looking for </a:t>
            </a:r>
            <a:r>
              <a:rPr lang="en-US" dirty="0" smtClean="0">
                <a:solidFill>
                  <a:schemeClr val="bg1"/>
                </a:solidFill>
              </a:rPr>
              <a:t>equipments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PSU: </a:t>
            </a:r>
            <a:r>
              <a:rPr lang="hu-HU" dirty="0" err="1" smtClean="0">
                <a:solidFill>
                  <a:schemeClr val="bg1"/>
                </a:solidFill>
              </a:rPr>
              <a:t>chinese</a:t>
            </a:r>
            <a:r>
              <a:rPr lang="hu-HU" dirty="0" smtClean="0">
                <a:solidFill>
                  <a:schemeClr val="bg1"/>
                </a:solidFill>
              </a:rPr>
              <a:t> LED </a:t>
            </a:r>
            <a:r>
              <a:rPr lang="hu-HU" dirty="0" err="1" smtClean="0">
                <a:solidFill>
                  <a:schemeClr val="bg1"/>
                </a:solidFill>
              </a:rPr>
              <a:t>power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supply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6867" name="Picture 3" descr="D:\KANDÓ\VIII. félév\AMFG Project\doc\gen\final pics\eimg\20160502_0127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14422"/>
            <a:ext cx="7013522" cy="52590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PSU: </a:t>
            </a:r>
            <a:r>
              <a:rPr lang="hu-HU" dirty="0" err="1" smtClean="0">
                <a:solidFill>
                  <a:schemeClr val="bg1"/>
                </a:solidFill>
              </a:rPr>
              <a:t>chinese</a:t>
            </a:r>
            <a:r>
              <a:rPr lang="hu-HU" dirty="0" smtClean="0">
                <a:solidFill>
                  <a:schemeClr val="bg1"/>
                </a:solidFill>
              </a:rPr>
              <a:t> LED </a:t>
            </a:r>
            <a:r>
              <a:rPr lang="hu-HU" dirty="0" err="1" smtClean="0">
                <a:solidFill>
                  <a:schemeClr val="bg1"/>
                </a:solidFill>
              </a:rPr>
              <a:t>power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supply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7890" name="Picture 2" descr="D:\KANDÓ\VIII. félév\AMFG Project\doc\gen\final pics\led transform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789" y="1285860"/>
            <a:ext cx="5331095" cy="4602512"/>
          </a:xfrm>
          <a:prstGeom prst="rect">
            <a:avLst/>
          </a:prstGeom>
          <a:noFill/>
        </p:spPr>
      </p:pic>
      <p:sp>
        <p:nvSpPr>
          <p:cNvPr id="5" name="Szövegdoboz 4"/>
          <p:cNvSpPr txBox="1"/>
          <p:nvPr/>
        </p:nvSpPr>
        <p:spPr>
          <a:xfrm>
            <a:off x="6643702" y="1428736"/>
            <a:ext cx="1857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>
                <a:solidFill>
                  <a:schemeClr val="bg1"/>
                </a:solidFill>
              </a:rPr>
              <a:t>220W 230|110 V AC </a:t>
            </a:r>
            <a:r>
              <a:rPr lang="hu-HU" sz="2800" dirty="0" err="1" smtClean="0">
                <a:solidFill>
                  <a:schemeClr val="bg1"/>
                </a:solidFill>
              </a:rPr>
              <a:t>to</a:t>
            </a:r>
            <a:r>
              <a:rPr lang="hu-HU" sz="2800" dirty="0" smtClean="0">
                <a:solidFill>
                  <a:schemeClr val="bg1"/>
                </a:solidFill>
              </a:rPr>
              <a:t> 12 V DC</a:t>
            </a:r>
            <a:endParaRPr lang="hu-HU" sz="2800" dirty="0">
              <a:solidFill>
                <a:schemeClr val="bg1"/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6643702" y="3286124"/>
            <a:ext cx="18573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Line </a:t>
            </a:r>
          </a:p>
          <a:p>
            <a:pPr>
              <a:buFont typeface="Arial" pitchFamily="34" charset="0"/>
              <a:buChar char="•"/>
            </a:pPr>
            <a:r>
              <a:rPr lang="hu-HU" sz="2800" dirty="0" err="1" smtClean="0">
                <a:solidFill>
                  <a:schemeClr val="bg1"/>
                </a:solidFill>
              </a:rPr>
              <a:t>Neutral</a:t>
            </a:r>
            <a:endParaRPr lang="hu-HU" sz="28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u-HU" sz="2800" dirty="0" err="1" smtClean="0">
                <a:solidFill>
                  <a:schemeClr val="bg1"/>
                </a:solidFill>
              </a:rPr>
              <a:t>Protective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Earth</a:t>
            </a:r>
            <a:endParaRPr lang="hu-HU" sz="28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3x COMS</a:t>
            </a:r>
          </a:p>
          <a:p>
            <a:pPr>
              <a:buFont typeface="Arial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3x V+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285720" y="5929330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solidFill>
                  <a:schemeClr val="bg1"/>
                </a:solidFill>
              </a:rPr>
              <a:t>Interesting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open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terminals</a:t>
            </a:r>
            <a:r>
              <a:rPr lang="hu-HU" sz="2800" dirty="0" smtClean="0">
                <a:solidFill>
                  <a:schemeClr val="bg1"/>
                </a:solidFill>
              </a:rPr>
              <a:t>, </a:t>
            </a:r>
            <a:r>
              <a:rPr lang="hu-HU" sz="2800" dirty="0" err="1" smtClean="0">
                <a:solidFill>
                  <a:schemeClr val="bg1"/>
                </a:solidFill>
              </a:rPr>
              <a:t>at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least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it</a:t>
            </a:r>
            <a:r>
              <a:rPr lang="hu-HU" sz="2800" dirty="0" smtClean="0">
                <a:solidFill>
                  <a:schemeClr val="bg1"/>
                </a:solidFill>
              </a:rPr>
              <a:t> has </a:t>
            </a:r>
            <a:r>
              <a:rPr lang="hu-HU" sz="2800" dirty="0" err="1" smtClean="0">
                <a:solidFill>
                  <a:schemeClr val="bg1"/>
                </a:solidFill>
              </a:rPr>
              <a:t>fuses</a:t>
            </a:r>
            <a:r>
              <a:rPr lang="hu-HU" sz="2800" dirty="0" smtClean="0">
                <a:solidFill>
                  <a:schemeClr val="bg1"/>
                </a:solidFill>
              </a:rPr>
              <a:t>.</a:t>
            </a:r>
            <a:endParaRPr lang="hu-HU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Terrifying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ratnest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642910" y="5929330"/>
            <a:ext cx="7358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solidFill>
                  <a:schemeClr val="bg1"/>
                </a:solidFill>
              </a:rPr>
              <a:t>If</a:t>
            </a:r>
            <a:r>
              <a:rPr lang="hu-HU" sz="2800" dirty="0" smtClean="0">
                <a:solidFill>
                  <a:schemeClr val="bg1"/>
                </a:solidFill>
              </a:rPr>
              <a:t> I </a:t>
            </a:r>
            <a:r>
              <a:rPr lang="hu-HU" sz="2800" dirty="0" err="1" smtClean="0">
                <a:solidFill>
                  <a:schemeClr val="bg1"/>
                </a:solidFill>
              </a:rPr>
              <a:t>have</a:t>
            </a:r>
            <a:r>
              <a:rPr lang="hu-HU" sz="2800" dirty="0" smtClean="0">
                <a:solidFill>
                  <a:schemeClr val="bg1"/>
                </a:solidFill>
              </a:rPr>
              <a:t> 10 </a:t>
            </a:r>
            <a:r>
              <a:rPr lang="hu-HU" sz="2800" dirty="0" err="1" smtClean="0">
                <a:solidFill>
                  <a:schemeClr val="bg1"/>
                </a:solidFill>
              </a:rPr>
              <a:t>minutes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untangling</a:t>
            </a:r>
            <a:r>
              <a:rPr lang="hu-HU" sz="2800" dirty="0" smtClean="0">
                <a:solidFill>
                  <a:schemeClr val="bg1"/>
                </a:solidFill>
              </a:rPr>
              <a:t> and </a:t>
            </a:r>
            <a:r>
              <a:rPr lang="hu-HU" sz="2800" dirty="0" err="1" smtClean="0">
                <a:solidFill>
                  <a:schemeClr val="bg1"/>
                </a:solidFill>
              </a:rPr>
              <a:t>plugging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it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in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will</a:t>
            </a:r>
            <a:r>
              <a:rPr lang="hu-HU" sz="2800" dirty="0" smtClean="0">
                <a:solidFill>
                  <a:schemeClr val="bg1"/>
                </a:solidFill>
              </a:rPr>
              <a:t> be 10 </a:t>
            </a:r>
            <a:r>
              <a:rPr lang="hu-HU" sz="2800" dirty="0" err="1" smtClean="0">
                <a:solidFill>
                  <a:schemeClr val="bg1"/>
                </a:solidFill>
              </a:rPr>
              <a:t>minutes</a:t>
            </a: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39938" name="Picture 2" descr="D:\KANDÓ\VIII. félév\AMFG Project\doc\gen\final pics\pimg\20160508_160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4244" y="1071546"/>
            <a:ext cx="6372466" cy="47783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2928934"/>
            <a:ext cx="8229600" cy="1143000"/>
          </a:xfrm>
        </p:spPr>
        <p:txBody>
          <a:bodyPr>
            <a:normAutofit/>
          </a:bodyPr>
          <a:lstStyle/>
          <a:p>
            <a:r>
              <a:rPr lang="hu-HU" sz="5400" dirty="0" err="1" smtClean="0">
                <a:solidFill>
                  <a:srgbClr val="FFFF00"/>
                </a:solidFill>
              </a:rPr>
              <a:t>Programming</a:t>
            </a:r>
            <a:r>
              <a:rPr lang="hu-HU" sz="5400" dirty="0" smtClean="0">
                <a:solidFill>
                  <a:srgbClr val="FFFF00"/>
                </a:solidFill>
              </a:rPr>
              <a:t> part</a:t>
            </a:r>
            <a:endParaRPr lang="hu-HU" sz="5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hu-HU" dirty="0" smtClean="0"/>
              <a:t>KISS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642910" y="5929330"/>
            <a:ext cx="835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/>
              <a:t>Not</a:t>
            </a:r>
            <a:r>
              <a:rPr lang="hu-HU" sz="2800" dirty="0" smtClean="0"/>
              <a:t> </a:t>
            </a:r>
            <a:r>
              <a:rPr lang="hu-HU" sz="2800" dirty="0" err="1" smtClean="0"/>
              <a:t>the</a:t>
            </a:r>
            <a:r>
              <a:rPr lang="hu-HU" sz="2800" dirty="0" smtClean="0"/>
              <a:t> </a:t>
            </a:r>
            <a:r>
              <a:rPr lang="hu-HU" sz="2800" dirty="0" err="1" smtClean="0"/>
              <a:t>rockband</a:t>
            </a:r>
            <a:r>
              <a:rPr lang="hu-HU" sz="2800" dirty="0" smtClean="0"/>
              <a:t>, KISS </a:t>
            </a:r>
            <a:r>
              <a:rPr lang="hu-HU" sz="2800" dirty="0" err="1" smtClean="0"/>
              <a:t>means</a:t>
            </a:r>
            <a:r>
              <a:rPr lang="hu-HU" sz="2800" dirty="0" smtClean="0"/>
              <a:t> „</a:t>
            </a:r>
            <a:r>
              <a:rPr lang="hu-HU" sz="2800" dirty="0" err="1" smtClean="0"/>
              <a:t>Keep</a:t>
            </a:r>
            <a:r>
              <a:rPr lang="hu-HU" sz="2800" dirty="0" smtClean="0"/>
              <a:t> </a:t>
            </a:r>
            <a:r>
              <a:rPr lang="hu-HU" sz="2800" dirty="0" err="1" smtClean="0"/>
              <a:t>It</a:t>
            </a:r>
            <a:r>
              <a:rPr lang="hu-HU" sz="2800" dirty="0" smtClean="0"/>
              <a:t> </a:t>
            </a:r>
            <a:r>
              <a:rPr lang="hu-HU" sz="2800" dirty="0" err="1" smtClean="0"/>
              <a:t>Simple</a:t>
            </a:r>
            <a:r>
              <a:rPr lang="hu-HU" sz="2800" dirty="0" smtClean="0"/>
              <a:t> Stupid”.</a:t>
            </a:r>
            <a:endParaRPr lang="hu-HU" sz="2800" dirty="0"/>
          </a:p>
        </p:txBody>
      </p:sp>
      <p:pic>
        <p:nvPicPr>
          <p:cNvPr id="41987" name="Picture 3" descr="D:\KANDÓ\VIII. félév\AMFG Project\doc\gen\final pics\Kiss-art-ppcor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9144000" cy="4571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142852"/>
            <a:ext cx="4500562" cy="1143000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Modules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drive: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3011" name="Picture 3" descr="D:\KANDÓ\VIII. félév\AMFG Project\doc\gen\final pics\electr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285728"/>
            <a:ext cx="4595813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Program </a:t>
            </a:r>
            <a:r>
              <a:rPr lang="hu-HU" dirty="0" err="1" smtClean="0">
                <a:solidFill>
                  <a:schemeClr val="bg1"/>
                </a:solidFill>
              </a:rPr>
              <a:t>modules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4034" name="Picture 2" descr="D:\KANDÓ\VIII. félév\AMFG Project\doc\gen\final pics\program schemati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214422"/>
            <a:ext cx="5832158" cy="5486394"/>
          </a:xfrm>
          <a:prstGeom prst="rect">
            <a:avLst/>
          </a:prstGeom>
          <a:noFill/>
        </p:spPr>
      </p:pic>
      <p:sp>
        <p:nvSpPr>
          <p:cNvPr id="6" name="Szövegdoboz 5"/>
          <p:cNvSpPr txBox="1"/>
          <p:nvPr/>
        </p:nvSpPr>
        <p:spPr>
          <a:xfrm>
            <a:off x="214282" y="1643050"/>
            <a:ext cx="1857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</a:rPr>
              <a:t>Characters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via</a:t>
            </a:r>
            <a:r>
              <a:rPr lang="hu-HU" dirty="0" smtClean="0">
                <a:solidFill>
                  <a:schemeClr val="bg1"/>
                </a:solidFill>
              </a:rPr>
              <a:t> UART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scanned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into</a:t>
            </a:r>
            <a:r>
              <a:rPr lang="hu-HU" dirty="0" smtClean="0">
                <a:solidFill>
                  <a:schemeClr val="bg1"/>
                </a:solidFill>
              </a:rPr>
              <a:t> an </a:t>
            </a:r>
            <a:r>
              <a:rPr lang="hu-HU" dirty="0" err="1" smtClean="0">
                <a:solidFill>
                  <a:schemeClr val="bg1"/>
                </a:solidFill>
              </a:rPr>
              <a:t>array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until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terminating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comes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357158" y="4929198"/>
            <a:ext cx="2000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</a:rPr>
              <a:t>Housekeeper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appropriate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variables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arrays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7358082" y="1643050"/>
            <a:ext cx="1500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</a:rPr>
              <a:t>In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clockwork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interrupt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cyclic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tasks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like</a:t>
            </a:r>
            <a:r>
              <a:rPr lang="hu-HU" dirty="0" smtClean="0">
                <a:solidFill>
                  <a:schemeClr val="bg1"/>
                </a:solidFill>
              </a:rPr>
              <a:t> ADC </a:t>
            </a:r>
            <a:r>
              <a:rPr lang="hu-HU" dirty="0" err="1" smtClean="0">
                <a:solidFill>
                  <a:schemeClr val="bg1"/>
                </a:solidFill>
              </a:rPr>
              <a:t>read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managed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7143768" y="3714752"/>
            <a:ext cx="1571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each</a:t>
            </a:r>
            <a:r>
              <a:rPr lang="hu-HU" dirty="0" smtClean="0">
                <a:solidFill>
                  <a:schemeClr val="bg1"/>
                </a:solidFill>
              </a:rPr>
              <a:t> motor </a:t>
            </a:r>
            <a:r>
              <a:rPr lang="hu-HU" dirty="0" err="1" smtClean="0">
                <a:solidFill>
                  <a:schemeClr val="bg1"/>
                </a:solidFill>
              </a:rPr>
              <a:t>there</a:t>
            </a:r>
            <a:r>
              <a:rPr lang="hu-HU" dirty="0" smtClean="0">
                <a:solidFill>
                  <a:schemeClr val="bg1"/>
                </a:solidFill>
              </a:rPr>
              <a:t> is an </a:t>
            </a:r>
            <a:r>
              <a:rPr lang="hu-HU" dirty="0" err="1" smtClean="0">
                <a:solidFill>
                  <a:schemeClr val="bg1"/>
                </a:solidFill>
              </a:rPr>
              <a:t>interrupt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makes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step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frequency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step</a:t>
            </a:r>
            <a:r>
              <a:rPr lang="hu-HU" dirty="0" smtClean="0">
                <a:solidFill>
                  <a:schemeClr val="bg1"/>
                </a:solidFill>
              </a:rPr>
              <a:t> is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freq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interrupt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set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OCRx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bits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Protocol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NIST </a:t>
            </a:r>
            <a:r>
              <a:rPr lang="hu-HU" dirty="0" smtClean="0">
                <a:solidFill>
                  <a:schemeClr val="bg1"/>
                </a:solidFill>
              </a:rPr>
              <a:t>RS274NGC </a:t>
            </a:r>
            <a:r>
              <a:rPr lang="hu-HU" dirty="0" err="1" smtClean="0">
                <a:solidFill>
                  <a:schemeClr val="bg1"/>
                </a:solidFill>
              </a:rPr>
              <a:t>like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interpreter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err="1" smtClean="0">
                <a:solidFill>
                  <a:schemeClr val="bg1"/>
                </a:solidFill>
              </a:rPr>
              <a:t>G-code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or</a:t>
            </a:r>
            <a:r>
              <a:rPr lang="hu-HU" dirty="0" smtClean="0">
                <a:solidFill>
                  <a:schemeClr val="bg1"/>
                </a:solidFill>
              </a:rPr>
              <a:t> /M </a:t>
            </a:r>
            <a:r>
              <a:rPr lang="hu-HU" dirty="0" err="1" smtClean="0">
                <a:solidFill>
                  <a:schemeClr val="bg1"/>
                </a:solidFill>
              </a:rPr>
              <a:t>code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sent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 ok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means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ack</a:t>
            </a:r>
            <a:endParaRPr lang="hu-HU" dirty="0" smtClean="0">
              <a:solidFill>
                <a:schemeClr val="bg1"/>
              </a:solidFill>
              <a:sym typeface="Wingdings" pitchFamily="2" charset="2"/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After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ok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next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command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can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be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sent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</a:p>
          <a:p>
            <a:pPr marL="361950" lvl="1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Examle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: M105</a:t>
            </a:r>
          </a:p>
          <a:p>
            <a:pPr marL="762000" lvl="2">
              <a:buFont typeface="Calibri" pitchFamily="34" charset="0"/>
              <a:buChar char="–"/>
            </a:pP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Ok T:230 B:50</a:t>
            </a:r>
          </a:p>
          <a:p>
            <a:pPr marL="361950" lvl="1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move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and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use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tool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: G1 X115.521 Y185.333 Z0.400 E32.5675</a:t>
            </a:r>
          </a:p>
          <a:p>
            <a:pPr marL="361950" lvl="1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Missing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sym typeface="Wingdings" pitchFamily="2" charset="2"/>
              </a:rPr>
              <a:t>documentation</a:t>
            </a:r>
            <a:r>
              <a:rPr lang="hu-HU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hu-HU" dirty="0" smtClean="0">
              <a:solidFill>
                <a:schemeClr val="bg1"/>
              </a:solidFill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Protocol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5058" name="Picture 2" descr="D:\KANDÓ\VIII. félév\AMFG Project\doc\gen\final pics\eimg\20160421_2123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82" y="1428736"/>
            <a:ext cx="6472228" cy="4853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Test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6082" name="Picture 2" descr="D:\KANDÓ\VIII. félév\AMFG Project\doc\gen\pic\lada nova like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785" y="1500174"/>
            <a:ext cx="8255057" cy="464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57158" y="2928942"/>
            <a:ext cx="8229600" cy="1143000"/>
          </a:xfrm>
        </p:spPr>
        <p:txBody>
          <a:bodyPr>
            <a:normAutofit/>
          </a:bodyPr>
          <a:lstStyle/>
          <a:p>
            <a:r>
              <a:rPr lang="hu-HU" sz="5400" b="1" dirty="0" smtClean="0">
                <a:solidFill>
                  <a:srgbClr val="C00000"/>
                </a:solidFill>
              </a:rPr>
              <a:t>Shopping </a:t>
            </a:r>
            <a:r>
              <a:rPr lang="hu-HU" sz="5400" b="1" dirty="0" err="1" smtClean="0">
                <a:solidFill>
                  <a:srgbClr val="C00000"/>
                </a:solidFill>
              </a:rPr>
              <a:t>for</a:t>
            </a:r>
            <a:r>
              <a:rPr lang="hu-HU" sz="5400" b="1" dirty="0" smtClean="0">
                <a:solidFill>
                  <a:srgbClr val="C00000"/>
                </a:solidFill>
              </a:rPr>
              <a:t> </a:t>
            </a:r>
            <a:r>
              <a:rPr lang="hu-HU" sz="5400" b="1" dirty="0" err="1" smtClean="0">
                <a:solidFill>
                  <a:srgbClr val="C00000"/>
                </a:solidFill>
              </a:rPr>
              <a:t>materials</a:t>
            </a:r>
            <a:endParaRPr lang="hu-HU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Test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7106" name="Picture 2" descr="D:\KANDÓ\VIII. félév\AMFG Project\doc\gen\pic\lada nova like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78" y="1357298"/>
            <a:ext cx="9084754" cy="51101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Test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8130" name="Picture 2" descr="D:\KANDÓ\VIII. félév\AMFG Project\doc\gen\pic\spatial patter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8696359" cy="4891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Test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9155" name="Picture 3" descr="D:\KANDÓ\VIII. félév\AMFG Project\doc\gen\pic\setting the line number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82" y="1428736"/>
            <a:ext cx="9023350" cy="5219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571604" y="2403455"/>
            <a:ext cx="38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 err="1" smtClean="0">
                <a:solidFill>
                  <a:schemeClr val="bg1"/>
                </a:solidFill>
              </a:rPr>
              <a:t>Thank</a:t>
            </a:r>
            <a:r>
              <a:rPr lang="hu-HU" sz="2800" b="1" dirty="0" smtClean="0">
                <a:solidFill>
                  <a:schemeClr val="bg1"/>
                </a:solidFill>
              </a:rPr>
              <a:t> </a:t>
            </a:r>
            <a:r>
              <a:rPr lang="hu-HU" sz="2800" b="1" dirty="0" err="1" smtClean="0">
                <a:solidFill>
                  <a:schemeClr val="bg1"/>
                </a:solidFill>
              </a:rPr>
              <a:t>you</a:t>
            </a:r>
            <a:r>
              <a:rPr lang="hu-HU" sz="2800" b="1" dirty="0" smtClean="0">
                <a:solidFill>
                  <a:schemeClr val="bg1"/>
                </a:solidFill>
              </a:rPr>
              <a:t> </a:t>
            </a:r>
            <a:r>
              <a:rPr lang="hu-HU" sz="2800" b="1" dirty="0" err="1" smtClean="0">
                <a:solidFill>
                  <a:schemeClr val="bg1"/>
                </a:solidFill>
              </a:rPr>
              <a:t>for</a:t>
            </a:r>
            <a:r>
              <a:rPr lang="hu-HU" sz="2800" b="1" dirty="0" smtClean="0">
                <a:solidFill>
                  <a:schemeClr val="bg1"/>
                </a:solidFill>
              </a:rPr>
              <a:t> </a:t>
            </a:r>
            <a:r>
              <a:rPr lang="hu-HU" sz="2800" b="1" dirty="0" err="1" smtClean="0">
                <a:solidFill>
                  <a:schemeClr val="bg1"/>
                </a:solidFill>
              </a:rPr>
              <a:t>your</a:t>
            </a:r>
            <a:r>
              <a:rPr lang="hu-HU" sz="2800" b="1" dirty="0" smtClean="0">
                <a:solidFill>
                  <a:schemeClr val="bg1"/>
                </a:solidFill>
              </a:rPr>
              <a:t> </a:t>
            </a:r>
            <a:r>
              <a:rPr lang="hu-HU" sz="2800" b="1" dirty="0" err="1" smtClean="0">
                <a:solidFill>
                  <a:schemeClr val="bg1"/>
                </a:solidFill>
              </a:rPr>
              <a:t>attention</a:t>
            </a:r>
            <a:r>
              <a:rPr lang="hu-HU" sz="2800" b="1" dirty="0" smtClean="0">
                <a:solidFill>
                  <a:schemeClr val="bg1"/>
                </a:solidFill>
              </a:rPr>
              <a:t>!</a:t>
            </a:r>
            <a:endParaRPr lang="hu-HU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Shopping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materials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ebay.co.uk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mailing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with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international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parties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smtClean="0">
                <a:solidFill>
                  <a:schemeClr val="bg1"/>
                </a:solidFill>
              </a:rPr>
              <a:t>DHL </a:t>
            </a:r>
            <a:r>
              <a:rPr lang="hu-HU" dirty="0" err="1" smtClean="0">
                <a:solidFill>
                  <a:schemeClr val="bg1"/>
                </a:solidFill>
              </a:rPr>
              <a:t>was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super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fast</a:t>
            </a:r>
            <a:endParaRPr lang="hu-HU" dirty="0" smtClean="0">
              <a:solidFill>
                <a:schemeClr val="bg1"/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571472" y="4143380"/>
            <a:ext cx="8229600" cy="218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Bauhaus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smtClean="0">
                <a:solidFill>
                  <a:schemeClr val="bg1"/>
                </a:solidFill>
              </a:rPr>
              <a:t>6 m </a:t>
            </a:r>
            <a:r>
              <a:rPr lang="hu-HU" sz="2800" dirty="0" err="1" smtClean="0">
                <a:solidFill>
                  <a:schemeClr val="bg1"/>
                </a:solidFill>
              </a:rPr>
              <a:t>aluminum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profile</a:t>
            </a:r>
            <a:endParaRPr lang="hu-HU" sz="2800" dirty="0" smtClean="0">
              <a:solidFill>
                <a:schemeClr val="bg1"/>
              </a:solidFill>
            </a:endParaRP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smtClean="0">
                <a:solidFill>
                  <a:schemeClr val="bg1"/>
                </a:solidFill>
              </a:rPr>
              <a:t>More </a:t>
            </a:r>
            <a:r>
              <a:rPr lang="hu-HU" sz="2800" dirty="0" err="1" smtClean="0">
                <a:solidFill>
                  <a:schemeClr val="bg1"/>
                </a:solidFill>
              </a:rPr>
              <a:t>than</a:t>
            </a:r>
            <a:r>
              <a:rPr lang="hu-HU" sz="2800" dirty="0" smtClean="0">
                <a:solidFill>
                  <a:schemeClr val="bg1"/>
                </a:solidFill>
              </a:rPr>
              <a:t> 1kg of </a:t>
            </a:r>
            <a:r>
              <a:rPr lang="hu-HU" sz="2800" dirty="0" err="1" smtClean="0">
                <a:solidFill>
                  <a:schemeClr val="bg1"/>
                </a:solidFill>
              </a:rPr>
              <a:t>bolts</a:t>
            </a:r>
            <a:r>
              <a:rPr lang="hu-HU" sz="2800" dirty="0" smtClean="0">
                <a:solidFill>
                  <a:schemeClr val="bg1"/>
                </a:solidFill>
              </a:rPr>
              <a:t> and </a:t>
            </a:r>
            <a:r>
              <a:rPr lang="hu-HU" sz="2800" dirty="0" err="1" smtClean="0">
                <a:solidFill>
                  <a:schemeClr val="bg1"/>
                </a:solidFill>
              </a:rPr>
              <a:t>nuts</a:t>
            </a:r>
            <a:endParaRPr lang="hu-HU" sz="2800" dirty="0" smtClean="0">
              <a:solidFill>
                <a:schemeClr val="bg1"/>
              </a:solidFill>
            </a:endParaRP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smtClean="0">
                <a:solidFill>
                  <a:schemeClr val="bg1"/>
                </a:solidFill>
              </a:rPr>
              <a:t>Steel </a:t>
            </a:r>
            <a:r>
              <a:rPr lang="hu-HU" sz="2800" dirty="0" err="1" smtClean="0">
                <a:solidFill>
                  <a:schemeClr val="bg1"/>
                </a:solidFill>
              </a:rPr>
              <a:t>conrer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elements</a:t>
            </a:r>
            <a:endParaRPr lang="hu-HU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Shopping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materials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hestore</a:t>
            </a:r>
            <a:endParaRPr lang="hu-HU" dirty="0" smtClean="0">
              <a:solidFill>
                <a:schemeClr val="bg1"/>
              </a:solidFill>
            </a:endParaRPr>
          </a:p>
          <a:p>
            <a:pPr lvl="1"/>
            <a:r>
              <a:rPr lang="hu-HU" dirty="0" err="1" smtClean="0">
                <a:solidFill>
                  <a:schemeClr val="bg1"/>
                </a:solidFill>
              </a:rPr>
              <a:t>cables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cable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ends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tools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programmer</a:t>
            </a:r>
            <a:endParaRPr lang="hu-HU" dirty="0" smtClean="0">
              <a:solidFill>
                <a:schemeClr val="bg1"/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571472" y="4143380"/>
            <a:ext cx="8229600" cy="218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vatera</a:t>
            </a: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hu-HU" sz="2800" dirty="0" err="1" smtClean="0">
                <a:solidFill>
                  <a:schemeClr val="bg1"/>
                </a:solidFill>
              </a:rPr>
              <a:t>power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electronics</a:t>
            </a:r>
            <a:r>
              <a:rPr lang="hu-HU" sz="2800" dirty="0" smtClean="0">
                <a:solidFill>
                  <a:schemeClr val="bg1"/>
                </a:solidFill>
              </a:rPr>
              <a:t>, </a:t>
            </a:r>
            <a:r>
              <a:rPr lang="hu-HU" sz="2800" dirty="0" err="1" smtClean="0">
                <a:solidFill>
                  <a:schemeClr val="bg1"/>
                </a:solidFill>
              </a:rPr>
              <a:t>some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spare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</a:rPr>
              <a:t>parts</a:t>
            </a:r>
            <a:endParaRPr lang="hu-HU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558</Words>
  <Application>Microsoft Office PowerPoint</Application>
  <PresentationFormat>Diavetítés a képernyőre (4:3 oldalarány)</PresentationFormat>
  <Paragraphs>146</Paragraphs>
  <Slides>78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78</vt:i4>
      </vt:variant>
    </vt:vector>
  </HeadingPairs>
  <TitlesOfParts>
    <vt:vector size="79" baseType="lpstr">
      <vt:lpstr>Office-téma</vt:lpstr>
      <vt:lpstr>Building a 3D printer </vt:lpstr>
      <vt:lpstr>Motivations</vt:lpstr>
      <vt:lpstr>Materials</vt:lpstr>
      <vt:lpstr>Other curiosities</vt:lpstr>
      <vt:lpstr>Requirements for a 3D printer</vt:lpstr>
      <vt:lpstr>Mechanical part</vt:lpstr>
      <vt:lpstr>Shopping for materials</vt:lpstr>
      <vt:lpstr>Shopping for materials</vt:lpstr>
      <vt:lpstr>Shopping for materials</vt:lpstr>
      <vt:lpstr>Getting the materials</vt:lpstr>
      <vt:lpstr>Shopping for materials</vt:lpstr>
      <vt:lpstr>Shopping for materials</vt:lpstr>
      <vt:lpstr>Frame</vt:lpstr>
      <vt:lpstr>14. dia</vt:lpstr>
      <vt:lpstr>15. dia</vt:lpstr>
      <vt:lpstr>16. dia</vt:lpstr>
      <vt:lpstr>17. dia</vt:lpstr>
      <vt:lpstr>18. dia</vt:lpstr>
      <vt:lpstr>19. dia</vt:lpstr>
      <vt:lpstr>20. dia</vt:lpstr>
      <vt:lpstr>21. dia</vt:lpstr>
      <vt:lpstr>Assembly</vt:lpstr>
      <vt:lpstr>23. dia</vt:lpstr>
      <vt:lpstr>24. dia</vt:lpstr>
      <vt:lpstr>25. dia</vt:lpstr>
      <vt:lpstr>26. dia</vt:lpstr>
      <vt:lpstr>27. dia</vt:lpstr>
      <vt:lpstr>28. dia</vt:lpstr>
      <vt:lpstr>29. dia</vt:lpstr>
      <vt:lpstr>30. dia</vt:lpstr>
      <vt:lpstr>31. dia</vt:lpstr>
      <vt:lpstr>32. dia</vt:lpstr>
      <vt:lpstr>33. dia</vt:lpstr>
      <vt:lpstr>34. dia</vt:lpstr>
      <vt:lpstr>35. dia</vt:lpstr>
      <vt:lpstr>36. dia</vt:lpstr>
      <vt:lpstr>37. dia</vt:lpstr>
      <vt:lpstr>38. dia</vt:lpstr>
      <vt:lpstr>39. dia</vt:lpstr>
      <vt:lpstr>40. dia</vt:lpstr>
      <vt:lpstr>41. dia</vt:lpstr>
      <vt:lpstr>Electronics part</vt:lpstr>
      <vt:lpstr>Motors</vt:lpstr>
      <vt:lpstr>Motor control</vt:lpstr>
      <vt:lpstr>Motor control</vt:lpstr>
      <vt:lpstr>Motor control</vt:lpstr>
      <vt:lpstr>Motor control</vt:lpstr>
      <vt:lpstr>Motor control</vt:lpstr>
      <vt:lpstr>A4982 stamp</vt:lpstr>
      <vt:lpstr>A4982 stepper control chip</vt:lpstr>
      <vt:lpstr>A4982 stepper control chip</vt:lpstr>
      <vt:lpstr>A4982 stepper control chip</vt:lpstr>
      <vt:lpstr>Switching high power with uC</vt:lpstr>
      <vt:lpstr>RAMPS</vt:lpstr>
      <vt:lpstr>RAMPS schematic</vt:lpstr>
      <vt:lpstr>ARDUINO MEGA 2560</vt:lpstr>
      <vt:lpstr>ARDUINO MEGA 2560 &amp; RAMPS</vt:lpstr>
      <vt:lpstr>ARDUINO MEGA 2560 solderjob</vt:lpstr>
      <vt:lpstr>HESTORE ELMODULES AVR mkII compatible programmer</vt:lpstr>
      <vt:lpstr>PSU: chinese LED power supply</vt:lpstr>
      <vt:lpstr>PSU: chinese LED power supply</vt:lpstr>
      <vt:lpstr>Terrifying ratnest</vt:lpstr>
      <vt:lpstr>Programming part</vt:lpstr>
      <vt:lpstr>KISS</vt:lpstr>
      <vt:lpstr>Modules to drive:</vt:lpstr>
      <vt:lpstr>Program modules</vt:lpstr>
      <vt:lpstr>Protocol</vt:lpstr>
      <vt:lpstr>Protocol</vt:lpstr>
      <vt:lpstr>Test</vt:lpstr>
      <vt:lpstr>Test</vt:lpstr>
      <vt:lpstr>Test</vt:lpstr>
      <vt:lpstr>Test</vt:lpstr>
      <vt:lpstr>73. dia</vt:lpstr>
      <vt:lpstr>74. dia</vt:lpstr>
      <vt:lpstr>75. dia</vt:lpstr>
      <vt:lpstr>76. dia</vt:lpstr>
      <vt:lpstr>77. dia</vt:lpstr>
      <vt:lpstr>78. dia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printer midterm report</dc:title>
  <dc:creator>John Connor</dc:creator>
  <cp:lastModifiedBy>John Connor</cp:lastModifiedBy>
  <cp:revision>62</cp:revision>
  <dcterms:created xsi:type="dcterms:W3CDTF">2016-04-04T19:52:49Z</dcterms:created>
  <dcterms:modified xsi:type="dcterms:W3CDTF">2016-05-09T01:15:39Z</dcterms:modified>
</cp:coreProperties>
</file>